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2"/>
  </p:notesMasterIdLst>
  <p:handoutMasterIdLst>
    <p:handoutMasterId r:id="rId13"/>
  </p:handoutMasterIdLst>
  <p:sldIdLst>
    <p:sldId id="260" r:id="rId2"/>
    <p:sldId id="261" r:id="rId3"/>
    <p:sldId id="262" r:id="rId4"/>
    <p:sldId id="266" r:id="rId5"/>
    <p:sldId id="263" r:id="rId6"/>
    <p:sldId id="264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 rtl="0">
      <a:defRPr lang="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AC397215-7D2B-42A8-A0BD-6471A714A2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17B678C-002E-4DD7-AC0F-907CA08728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58458-C583-4EB7-A315-48356726912F}" type="datetime1">
              <a:rPr lang="hu-HU" smtClean="0"/>
              <a:t>2026. 03. 09.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778D448-4181-42AD-AEE0-A8D655C012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C89E9CB-933E-43EF-9BB1-00909A500B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3C35D-4E44-4962-9FC7-124D9289F3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40413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9C7CC6-98B7-4794-B034-43041F845035}" type="datetime1">
              <a:rPr lang="hu-HU" noProof="0" smtClean="0"/>
              <a:t>2026. 03. 09.</a:t>
            </a:fld>
            <a:endParaRPr lang="hu-HU" noProof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0CB90E-A225-4324-8C33-43B910608846}" type="slidenum">
              <a:rPr lang="hu-HU" noProof="0" smtClean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7767866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80CB90E-A225-4324-8C33-43B910608846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9060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80CB90E-A225-4324-8C33-43B91060884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8304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370693" y="359833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 noProof="0"/>
              <a:t>Mintaalcím stílusának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C5D3F5-5B2B-47C1-9C90-8518D52B6C65}" type="datetime1">
              <a:rPr lang="hu-HU" noProof="0" smtClean="0"/>
              <a:t>2026. 03. 09.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 descr="Slate-V2-HD-pano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hozzáadásához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35DDD5-0506-4DFF-94C3-049038D96A12}" type="datetime1">
              <a:rPr lang="hu-HU" noProof="0" smtClean="0"/>
              <a:t>2026. 03. 09.</a:t>
            </a:fld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feli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913795" y="608437"/>
            <a:ext cx="10353762" cy="353434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13E140-F7FD-483B-8A79-968689FC7467}" type="datetime1">
              <a:rPr lang="hu-HU" noProof="0" smtClean="0"/>
              <a:t>2026. 03. 09.</a:t>
            </a:fld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446212" y="609600"/>
            <a:ext cx="9302752" cy="299290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12" name="Szöveg helye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282B8C-455B-4051-83AB-D9F1D60899D9}" type="datetime1">
              <a:rPr lang="hu-HU" noProof="0" smtClean="0"/>
              <a:t>2026. 03. 09.</a:t>
            </a:fld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/>
          </a:p>
        </p:txBody>
      </p:sp>
      <p:sp>
        <p:nvSpPr>
          <p:cNvPr id="11" name="Szövegdoboz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hu-HU" sz="8000" noProof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hu-HU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j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435BF7-B091-4372-AF51-842E8DD2E7F8}" type="datetime1">
              <a:rPr lang="hu-HU" noProof="0" smtClean="0"/>
              <a:t>2026. 03. 09.</a:t>
            </a:fld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ím 1"/>
          <p:cNvSpPr>
            <a:spLocks noGrp="1"/>
          </p:cNvSpPr>
          <p:nvPr>
            <p:ph type="title" hasCustomPrompt="1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7" name="Szöveg helye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8" name="Szöveg helye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9" name="Szöveg helye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10" name="Szöveg helye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11" name="Szöveg helye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12" name="Szöveg helye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01AD99-1DCD-4522-AA25-DF361D0B41B5}" type="datetime1">
              <a:rPr lang="hu-HU" noProof="0" smtClean="0"/>
              <a:t>2026. 03. 09.</a:t>
            </a:fld>
            <a:endParaRPr lang="hu-HU" noProof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es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Kép 35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Kép 36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Cím 1"/>
          <p:cNvSpPr>
            <a:spLocks noGrp="1"/>
          </p:cNvSpPr>
          <p:nvPr>
            <p:ph type="title" hasCustomPrompt="1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19" name="Szöveg helye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0" name="Kép helyőrzője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hozzáadásához kattintson az ikonra</a:t>
            </a:r>
          </a:p>
        </p:txBody>
      </p:sp>
      <p:sp>
        <p:nvSpPr>
          <p:cNvPr id="21" name="Szöveg helye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2" name="Szöveg helye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3" name="Kép helyőrzője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hozzáadásához kattintson az ikonra</a:t>
            </a:r>
          </a:p>
        </p:txBody>
      </p:sp>
      <p:sp>
        <p:nvSpPr>
          <p:cNvPr id="24" name="Szöveg helye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5" name="Szöveg helye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26" name="Kép helyőrzője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hozzáadásához kattintson az ikonra</a:t>
            </a:r>
          </a:p>
        </p:txBody>
      </p:sp>
      <p:sp>
        <p:nvSpPr>
          <p:cNvPr id="27" name="Szöveg helye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1ADB96-3982-4EA4-8042-1F596D012E9D}" type="datetime1">
              <a:rPr lang="hu-HU" noProof="0" smtClean="0"/>
              <a:t>2026. 03. 09.</a:t>
            </a:fld>
            <a:endParaRPr lang="hu-HU" noProof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19407C-5DCD-4FC6-848B-9CAF5BB476BE}" type="datetime1">
              <a:rPr lang="hu-HU" noProof="0" smtClean="0"/>
              <a:t>2026. 03. 09.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00AB55-88D4-4E23-9242-C2F5C4BED7B2}" type="datetime1">
              <a:rPr lang="hu-HU" noProof="0" smtClean="0"/>
              <a:t>2026. 03. 09.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EA24CF-B547-4D93-8A7C-DECC9AC143FD}" type="datetime1">
              <a:rPr lang="hu-HU" noProof="0" smtClean="0"/>
              <a:t>2026. 03. 09.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BEDF88-9BBA-4A59-99F1-46DDAC59689D}" type="datetime1">
              <a:rPr lang="hu-HU" noProof="0" smtClean="0"/>
              <a:t>2026. 03. 09.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rtlCol="0" anchor="t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rtlCol="0" anchor="t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3248B8-2819-46B1-BDC7-0548FAC7CD2B}" type="datetime1">
              <a:rPr lang="hu-HU" noProof="0" smtClean="0"/>
              <a:t>2026. 03. 09.</a:t>
            </a:fld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 descr="Slate-V2-H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Kép 20" descr="Slate-V2-H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F82AAB-8B74-4F1F-8E48-3EF8F1A7AC99}" type="datetime1">
              <a:rPr lang="hu-HU" noProof="0" smtClean="0"/>
              <a:t>2026. 03. 09.</a:t>
            </a:fld>
            <a:endParaRPr lang="hu-HU" noProof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644363-98C2-4BB9-94FB-7C183A2E21BB}" type="datetime1">
              <a:rPr lang="hu-HU" noProof="0" smtClean="0"/>
              <a:t>2026. 03. 09.</a:t>
            </a:fld>
            <a:endParaRPr lang="hu-HU" noProof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90F1EE-A5BA-4D2F-904C-DC3178716DA8}" type="datetime1">
              <a:rPr lang="hu-HU" noProof="0" smtClean="0"/>
              <a:t>2026. 03. 09.</a:t>
            </a:fld>
            <a:endParaRPr lang="hu-HU" noProof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 rtlCol="0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1C924A-0877-4802-8B03-FEF5B1346CC4}" type="datetime1">
              <a:rPr lang="hu-HU" noProof="0" smtClean="0"/>
              <a:t>2026. 03. 09.</a:t>
            </a:fld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ép 21" descr="Slate-V2-HD-vert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913795" y="609923"/>
            <a:ext cx="5934949" cy="1829338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hu-HU" noProof="0"/>
              <a:t>Kép hozzáadásához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3F95DF-5293-4FF0-98F1-33384FCFCA8A}" type="datetime1">
              <a:rPr lang="hu-HU" noProof="0" smtClean="0"/>
              <a:t>2026. 03. 09.</a:t>
            </a:fld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u-HU" noProof="0"/>
              <a:t>Kattintson a mintacím stílusának szerkesztéséhez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26783A0-17CD-4BC6-B2FA-6C5DE0E03F7B}" type="datetime1">
              <a:rPr lang="hu-HU" noProof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2026. 03. 09.</a:t>
            </a:fld>
            <a:endParaRPr lang="hu-HU" noProof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hu-HU" noProof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F28FB93-0A08-4E7D-8E63-9EFA29F1E093}" type="slidenum">
              <a:rPr lang="hu-HU" noProof="0" smtClean="0"/>
              <a:pPr/>
              <a:t>‹#›</a:t>
            </a:fld>
            <a:endParaRPr lang="hu-HU" noProof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nita.hu/a-nap-kepe/2024/03/03/ugor-haz-a-magyar-nyelvrokontalansag-haza-a-budenz-muzeum/" TargetMode="External"/><Relationship Id="rId2" Type="http://schemas.openxmlformats.org/officeDocument/2006/relationships/hyperlink" Target="https://www.hunita.hu/a-nap-kepe/2024/03/25/ujabb-merenylet-a-nemzet-ellen-budenz-haz-bontas-alatt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hunita.hu/barmolmanyok/2026/02/06/nem-all-a-magyar-nyelvrokontalansag-haza-se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adf1b174f0c51df920d7c3ece4c3a81460323e79c3772ca951d9d2dee4a8d396JmltdHM9MTc3Mjc1NTIwMA&amp;ptn=3&amp;ver=2&amp;hsh=4&amp;fclid=128fe8d9-b9ea-6bc1-05b7-fd2fb8436af7&amp;psq=Budenz+J%c3%b3zsef&amp;u=a1aHR0cHM6Ly9odS53aWtpcGVkaWEub3JnL3dpa2kvQnVkZW56X0olQzMlQjN6c2Vm&amp;ntb=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hunita.hu/wp-content/uploads/2024/02/Alap_javitott_k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94E20B4-B38C-431D-97FB-559753C4CD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5" name="Szabadkézi sokszög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2769538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E76074B-C45A-40AF-9F6D-1348D176F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4" y="3496574"/>
            <a:ext cx="7782519" cy="1138686"/>
          </a:xfrm>
        </p:spPr>
        <p:txBody>
          <a:bodyPr rtlCol="0">
            <a:normAutofit fontScale="90000"/>
          </a:bodyPr>
          <a:lstStyle/>
          <a:p>
            <a:r>
              <a:rPr lang="hu-HU" b="1" i="1" dirty="0">
                <a:effectLst/>
              </a:rPr>
              <a:t>In memoriam</a:t>
            </a:r>
            <a:br>
              <a:rPr lang="hu-HU" b="1" i="1" dirty="0">
                <a:effectLst/>
              </a:rPr>
            </a:br>
            <a:r>
              <a:rPr lang="hu-HU" b="1" i="1" dirty="0">
                <a:effectLst/>
              </a:rPr>
              <a:t> Budenz-ház .</a:t>
            </a:r>
            <a:endParaRPr lang="hu-HU" dirty="0">
              <a:effectLst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C73FCE9-28D4-427E-BF96-E6B19E59E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548996"/>
            <a:ext cx="6436104" cy="534838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hu-HU" sz="1800" i="1" dirty="0">
                <a:solidFill>
                  <a:srgbClr val="FF2A03"/>
                </a:solidFill>
              </a:rPr>
              <a:t>Kép és szöveg : </a:t>
            </a:r>
            <a:r>
              <a:rPr lang="hu-HU" sz="1800" i="1" dirty="0" err="1">
                <a:solidFill>
                  <a:srgbClr val="FF2A03"/>
                </a:solidFill>
              </a:rPr>
              <a:t>Dt</a:t>
            </a:r>
            <a:r>
              <a:rPr lang="hu-HU" sz="1800" i="1" dirty="0">
                <a:solidFill>
                  <a:srgbClr val="FF2A03"/>
                </a:solidFill>
              </a:rPr>
              <a:t>. Nyíri Szabó László</a:t>
            </a:r>
          </a:p>
          <a:p>
            <a:pPr rtl="0"/>
            <a:r>
              <a:rPr lang="hu-HU" sz="1800" i="1" dirty="0">
                <a:solidFill>
                  <a:srgbClr val="FF2A03"/>
                </a:solidFill>
              </a:rPr>
              <a:t>260306 In Memoriam  Budenz-ház </a:t>
            </a:r>
            <a:r>
              <a:rPr lang="hu-HU" sz="1800" i="1" dirty="0" err="1">
                <a:solidFill>
                  <a:srgbClr val="FF2A03"/>
                </a:solidFill>
              </a:rPr>
              <a:t>Sztatilla</a:t>
            </a:r>
            <a:r>
              <a:rPr lang="hu-HU" sz="1800" i="1" dirty="0">
                <a:solidFill>
                  <a:srgbClr val="FF2A03"/>
                </a:solidFill>
              </a:rPr>
              <a:t> Stúdió 2026 </a:t>
            </a:r>
          </a:p>
        </p:txBody>
      </p:sp>
    </p:spTree>
    <p:extLst>
      <p:ext uri="{BB962C8B-B14F-4D97-AF65-F5344CB8AC3E}">
        <p14:creationId xmlns:p14="http://schemas.microsoft.com/office/powerpoint/2010/main" val="40187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A13CE69D-5D85-6F91-3B6F-E3089BCA68E5}"/>
              </a:ext>
            </a:extLst>
          </p:cNvPr>
          <p:cNvSpPr txBox="1"/>
          <p:nvPr/>
        </p:nvSpPr>
        <p:spPr>
          <a:xfrm>
            <a:off x="761291" y="489098"/>
            <a:ext cx="1075164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Egy több mint másfél évszázados öreg épületet </a:t>
            </a:r>
          </a:p>
          <a:p>
            <a:pPr algn="ctr"/>
            <a:r>
              <a:rPr lang="hu-HU" sz="2800" dirty="0"/>
              <a:t>pusztított el megint a pénzéhség szelleme …. </a:t>
            </a:r>
          </a:p>
          <a:p>
            <a:pPr algn="ctr"/>
            <a:r>
              <a:rPr lang="hu-HU" sz="2800" dirty="0"/>
              <a:t>A Magyar Nemzet </a:t>
            </a:r>
            <a:r>
              <a:rPr lang="hu-HU" sz="2800" dirty="0" err="1"/>
              <a:t>kultúrkincse</a:t>
            </a:r>
            <a:r>
              <a:rPr lang="hu-HU" sz="2800" dirty="0"/>
              <a:t> </a:t>
            </a:r>
          </a:p>
          <a:p>
            <a:pPr algn="ctr"/>
            <a:r>
              <a:rPr lang="hu-HU" sz="2800" dirty="0" err="1"/>
              <a:t>Mammón</a:t>
            </a:r>
            <a:r>
              <a:rPr lang="hu-HU" sz="2800" dirty="0"/>
              <a:t> ördögi munkálódásának esett áldozatul… </a:t>
            </a:r>
          </a:p>
          <a:p>
            <a:pPr algn="ctr"/>
            <a:r>
              <a:rPr lang="hu-HU" sz="2800" dirty="0"/>
              <a:t>ahelyett, hogy a Nemzet büszkeségeként</a:t>
            </a:r>
          </a:p>
          <a:p>
            <a:pPr algn="ctr"/>
            <a:r>
              <a:rPr lang="hu-HU" sz="2800" dirty="0"/>
              <a:t>hirdette volna Nyelvünk egyedülállóságát…</a:t>
            </a:r>
          </a:p>
          <a:p>
            <a:pPr algn="ctr"/>
            <a:endParaRPr lang="hu-HU" sz="2800" dirty="0"/>
          </a:p>
          <a:p>
            <a:pPr algn="ctr"/>
            <a:r>
              <a:rPr lang="hu-HU" sz="2800" dirty="0"/>
              <a:t>A </a:t>
            </a:r>
            <a:r>
              <a:rPr lang="hu-HU" sz="2800" b="1" dirty="0"/>
              <a:t>Budenz-ház</a:t>
            </a:r>
            <a:r>
              <a:rPr lang="hu-HU" sz="2800" dirty="0"/>
              <a:t> még megmenthető lett volna </a:t>
            </a:r>
          </a:p>
          <a:p>
            <a:pPr algn="ctr"/>
            <a:r>
              <a:rPr lang="hu-HU" sz="2800" dirty="0"/>
              <a:t>/Budapesten/ a Dohány utcában …</a:t>
            </a:r>
            <a:br>
              <a:rPr lang="hu-HU" sz="2800" dirty="0"/>
            </a:br>
            <a:r>
              <a:rPr lang="hu-HU" sz="2800" dirty="0"/>
              <a:t>… </a:t>
            </a:r>
            <a:r>
              <a:rPr lang="hu-HU" sz="2800" b="1" dirty="0"/>
              <a:t>Budenz Múzeum</a:t>
            </a:r>
            <a:r>
              <a:rPr lang="hu-HU" sz="2800" dirty="0"/>
              <a:t>nak ,  </a:t>
            </a:r>
            <a:r>
              <a:rPr lang="hu-HU" sz="2800" b="1" dirty="0"/>
              <a:t>Ugor Múzeum</a:t>
            </a:r>
            <a:r>
              <a:rPr lang="hu-HU" sz="2800" dirty="0"/>
              <a:t>nak,</a:t>
            </a:r>
          </a:p>
          <a:p>
            <a:pPr algn="ctr"/>
            <a:r>
              <a:rPr lang="hu-HU" sz="2800" dirty="0"/>
              <a:t>… a ”</a:t>
            </a:r>
            <a:r>
              <a:rPr lang="hu-HU" sz="2800" b="1" dirty="0"/>
              <a:t>Magyar Nyelv </a:t>
            </a:r>
            <a:r>
              <a:rPr lang="hu-HU" sz="2800" b="1" dirty="0" err="1"/>
              <a:t>Házá</a:t>
            </a:r>
            <a:r>
              <a:rPr lang="hu-HU" sz="2800" b="1" dirty="0"/>
              <a:t>”-</a:t>
            </a:r>
            <a:r>
              <a:rPr lang="hu-HU" sz="2800" dirty="0" err="1"/>
              <a:t>nak</a:t>
            </a:r>
            <a:r>
              <a:rPr lang="hu-HU" sz="2800" dirty="0"/>
              <a:t> …</a:t>
            </a:r>
          </a:p>
          <a:p>
            <a:pPr algn="ctr"/>
            <a:r>
              <a:rPr lang="hu-HU" sz="1600" i="1" dirty="0"/>
              <a:t>Lásd még</a:t>
            </a:r>
            <a:r>
              <a:rPr lang="hu-HU" sz="2800" dirty="0"/>
              <a:t>:</a:t>
            </a:r>
          </a:p>
          <a:p>
            <a:pPr algn="ctr"/>
            <a:r>
              <a:rPr lang="hu-HU" sz="1600" i="1" u="sng" dirty="0">
                <a:hlinkClick r:id="rId2"/>
              </a:rPr>
              <a:t>ÚJABB MERÉNYLET A NEMZET ELLEN – BUDENZ-HÁZ BONTVA &lt; NYISSON IDE !</a:t>
            </a:r>
            <a:endParaRPr lang="hu-HU" sz="1600" i="1" dirty="0"/>
          </a:p>
          <a:p>
            <a:pPr algn="ctr"/>
            <a:r>
              <a:rPr lang="hu-HU" sz="1600" i="1" u="sng" dirty="0">
                <a:hlinkClick r:id="rId3" tooltip="Ugor-ház – A Magyar Nyelvrokon(talan)ság Háza – a Budenz Múzeum"/>
              </a:rPr>
              <a:t>Ugor-ház – A Magyar Nyelvrokon(</a:t>
            </a:r>
            <a:r>
              <a:rPr lang="hu-HU" sz="1600" i="1" u="sng" dirty="0" err="1">
                <a:hlinkClick r:id="rId3" tooltip="Ugor-ház – A Magyar Nyelvrokon(talan)ság Háza – a Budenz Múzeum"/>
              </a:rPr>
              <a:t>talan</a:t>
            </a:r>
            <a:r>
              <a:rPr lang="hu-HU" sz="1600" i="1" u="sng" dirty="0">
                <a:hlinkClick r:id="rId3" tooltip="Ugor-ház – A Magyar Nyelvrokon(talan)ság Háza – a Budenz Múzeum"/>
              </a:rPr>
              <a:t>)</a:t>
            </a:r>
            <a:r>
              <a:rPr lang="hu-HU" sz="1600" i="1" u="sng" dirty="0" err="1">
                <a:hlinkClick r:id="rId3" tooltip="Ugor-ház – A Magyar Nyelvrokon(talan)ság Háza – a Budenz Múzeum"/>
              </a:rPr>
              <a:t>ság</a:t>
            </a:r>
            <a:r>
              <a:rPr lang="hu-HU" sz="1600" i="1" u="sng" dirty="0">
                <a:hlinkClick r:id="rId3" tooltip="Ugor-ház – A Magyar Nyelvrokon(talan)ság Háza – a Budenz Múzeum"/>
              </a:rPr>
              <a:t> Háza</a:t>
            </a:r>
            <a:r>
              <a:rPr lang="hu-HU" sz="1600" i="1" dirty="0"/>
              <a:t> &lt; Nyisson ide !</a:t>
            </a:r>
          </a:p>
          <a:p>
            <a:pPr algn="ctr"/>
            <a:r>
              <a:rPr lang="hu-HU" sz="1600" i="1" u="sng" dirty="0">
                <a:hlinkClick r:id="rId4"/>
              </a:rPr>
              <a:t>NEM ÁLL A MAGYAR NYELVROKON(TALAN)SÁG HÁZA (SEM) !</a:t>
            </a:r>
            <a:endParaRPr lang="hu-HU" sz="1600" i="1" dirty="0"/>
          </a:p>
        </p:txBody>
      </p:sp>
    </p:spTree>
    <p:extLst>
      <p:ext uri="{BB962C8B-B14F-4D97-AF65-F5344CB8AC3E}">
        <p14:creationId xmlns:p14="http://schemas.microsoft.com/office/powerpoint/2010/main" val="2397528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83A355-F4EE-449A-8FF6-965BB822C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66" y="1273071"/>
            <a:ext cx="3618279" cy="970450"/>
          </a:xfrm>
        </p:spPr>
        <p:txBody>
          <a:bodyPr rtlCol="0" anchor="b">
            <a:normAutofit fontScale="90000"/>
          </a:bodyPr>
          <a:lstStyle/>
          <a:p>
            <a:r>
              <a:rPr lang="hu-HU" b="1" i="1" dirty="0">
                <a:effectLst/>
              </a:rPr>
              <a:t>In memoriam</a:t>
            </a:r>
            <a:r>
              <a:rPr lang="hu-HU" dirty="0">
                <a:effectLst/>
              </a:rPr>
              <a:t>:</a:t>
            </a:r>
            <a:br>
              <a:rPr lang="hu-HU" dirty="0">
                <a:effectLst/>
              </a:rPr>
            </a:br>
            <a:r>
              <a:rPr lang="hu-HU" dirty="0">
                <a:effectLst/>
              </a:rPr>
              <a:t>BUDENZ-HÁZ</a:t>
            </a:r>
            <a:br>
              <a:rPr lang="hu-HU" dirty="0">
                <a:effectLst/>
              </a:rPr>
            </a:br>
            <a:r>
              <a:rPr lang="hu-HU" b="1" dirty="0">
                <a:solidFill>
                  <a:srgbClr val="FF0000"/>
                </a:solidFill>
                <a:effectLst/>
              </a:rPr>
              <a:t>Dr. Szabó László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BE292CA-6284-4C1D-9FB2-E1D962FC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56175"/>
            <a:ext cx="3364746" cy="4304059"/>
          </a:xfrm>
        </p:spPr>
        <p:txBody>
          <a:bodyPr rtlCol="0" anchor="t">
            <a:normAutofit fontScale="92500" lnSpcReduction="10000"/>
          </a:bodyPr>
          <a:lstStyle/>
          <a:p>
            <a:pPr marL="36900" indent="0" algn="ctr">
              <a:buNone/>
            </a:pPr>
            <a:r>
              <a:rPr lang="hu-HU" sz="2500" i="1" dirty="0">
                <a:effectLst/>
              </a:rPr>
              <a:t>      2022-ben (?) …</a:t>
            </a:r>
            <a:r>
              <a:rPr lang="hu-HU" dirty="0">
                <a:effectLst/>
              </a:rPr>
              <a:t> jogerős határozat /született/ egy Budapest,  Dohány utca 31. szám alatti kétszintes ház bontásáról. </a:t>
            </a:r>
          </a:p>
          <a:p>
            <a:pPr marL="36900" indent="0" algn="ctr">
              <a:buNone/>
            </a:pPr>
            <a:r>
              <a:rPr lang="hu-HU" dirty="0">
                <a:effectLst/>
              </a:rPr>
              <a:t>A 19. század második felétől álló épület leghíresebb lakója </a:t>
            </a:r>
            <a:r>
              <a:rPr lang="hu-HU" b="1" dirty="0">
                <a:effectLst/>
              </a:rPr>
              <a:t>az ugor-nyelvrokonság</a:t>
            </a:r>
            <a:r>
              <a:rPr lang="hu-HU" dirty="0">
                <a:effectLst/>
              </a:rPr>
              <a:t> </a:t>
            </a:r>
            <a:r>
              <a:rPr lang="hu-HU" b="1" dirty="0">
                <a:effectLst/>
              </a:rPr>
              <a:t>nagy mestere, a magyarrá lett német nyelvész, Budenz József</a:t>
            </a:r>
            <a:r>
              <a:rPr lang="hu-HU" dirty="0">
                <a:effectLst/>
              </a:rPr>
              <a:t> volt. </a:t>
            </a:r>
          </a:p>
          <a:p>
            <a:pPr marL="36900" indent="0" algn="ctr">
              <a:buNone/>
            </a:pPr>
            <a:r>
              <a:rPr lang="hu-HU" dirty="0">
                <a:effectLst/>
              </a:rPr>
              <a:t>Mondhatjuk: </a:t>
            </a:r>
          </a:p>
          <a:p>
            <a:pPr marL="36900" indent="0" algn="ctr">
              <a:buNone/>
            </a:pPr>
            <a:r>
              <a:rPr lang="hu-HU" dirty="0">
                <a:effectLst/>
              </a:rPr>
              <a:t>ez volt a </a:t>
            </a:r>
            <a:r>
              <a:rPr lang="hu-HU" b="1" dirty="0">
                <a:effectLst/>
              </a:rPr>
              <a:t>Budenz-ház</a:t>
            </a:r>
            <a:r>
              <a:rPr lang="hu-HU" dirty="0">
                <a:effectLst/>
              </a:rPr>
              <a:t> !</a:t>
            </a:r>
          </a:p>
          <a:p>
            <a:pPr marL="36900" indent="0" algn="ctr">
              <a:buNone/>
            </a:pPr>
            <a:endParaRPr lang="hu-HU" sz="1600" dirty="0"/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9FC094AD-DFDC-4944-8341-B513DBD94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2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C023765F-0ABB-2747-39D7-F62C583F7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45" y="273789"/>
            <a:ext cx="4870884" cy="61397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5758088D-8975-1ADA-6447-06DE3D8854CA}"/>
              </a:ext>
            </a:extLst>
          </p:cNvPr>
          <p:cNvSpPr txBox="1"/>
          <p:nvPr/>
        </p:nvSpPr>
        <p:spPr>
          <a:xfrm>
            <a:off x="5682040" y="1088774"/>
            <a:ext cx="59940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hu-HU" dirty="0">
                <a:hlinkClick r:id="rId3"/>
              </a:rPr>
            </a:br>
            <a:r>
              <a:rPr lang="hu-HU" dirty="0">
                <a:hlinkClick r:id="rId3" tooltip="HeroSection"/>
              </a:rPr>
              <a:t>Budenz József, </a:t>
            </a:r>
          </a:p>
          <a:p>
            <a:pPr algn="ctr"/>
            <a:r>
              <a:rPr lang="hu-HU" dirty="0">
                <a:hlinkClick r:id="rId3" tooltip="HeroSection"/>
              </a:rPr>
              <a:t>születési nevén Josef Budenz </a:t>
            </a:r>
          </a:p>
          <a:p>
            <a:pPr algn="ctr"/>
            <a:r>
              <a:rPr lang="hu-HU" dirty="0">
                <a:hlinkClick r:id="rId3" tooltip="HeroSection"/>
              </a:rPr>
              <a:t>(sz. </a:t>
            </a:r>
            <a:r>
              <a:rPr lang="hu-HU" dirty="0" err="1">
                <a:hlinkClick r:id="rId3" tooltip="HeroSection"/>
              </a:rPr>
              <a:t>Rasdorf</a:t>
            </a:r>
            <a:r>
              <a:rPr lang="hu-HU" dirty="0">
                <a:hlinkClick r:id="rId3" tooltip="HeroSection"/>
              </a:rPr>
              <a:t>, </a:t>
            </a:r>
            <a:r>
              <a:rPr lang="hu-HU" dirty="0" err="1">
                <a:hlinkClick r:id="rId3" tooltip="HeroSection"/>
              </a:rPr>
              <a:t>Hesseni</a:t>
            </a:r>
            <a:r>
              <a:rPr lang="hu-HU" dirty="0">
                <a:hlinkClick r:id="rId3" tooltip="HeroSection"/>
              </a:rPr>
              <a:t> Választófejedelemség, 1836. június 13. – megh. Budapest, 1892. április 15.) </a:t>
            </a:r>
          </a:p>
          <a:p>
            <a:pPr algn="ctr"/>
            <a:r>
              <a:rPr lang="hu-HU" dirty="0">
                <a:hlinkClick r:id="rId3" tooltip="HeroSection"/>
              </a:rPr>
              <a:t>német származású magyar nyelvész, egyetemi tanár,</a:t>
            </a:r>
          </a:p>
          <a:p>
            <a:pPr algn="ctr"/>
            <a:r>
              <a:rPr lang="hu-HU" dirty="0">
                <a:hlinkClick r:id="rId3" tooltip="HeroSection"/>
              </a:rPr>
              <a:t> a Magyar Tudományos Akadémia levelező (1861), majd rendes (1871) tagja. </a:t>
            </a:r>
          </a:p>
          <a:p>
            <a:pPr algn="ctr"/>
            <a:endParaRPr lang="hu-HU" dirty="0">
              <a:hlinkClick r:id="rId3" tooltip="HeroSection"/>
            </a:endParaRPr>
          </a:p>
          <a:p>
            <a:pPr algn="ctr"/>
            <a:r>
              <a:rPr lang="hu-HU" i="1" dirty="0">
                <a:hlinkClick r:id="rId3"/>
              </a:rPr>
              <a:t>https://hu.wikipedia.org › wiki › </a:t>
            </a:r>
            <a:r>
              <a:rPr lang="hu-HU" i="1" dirty="0" err="1">
                <a:hlinkClick r:id="rId3"/>
              </a:rPr>
              <a:t>Budenz_József</a:t>
            </a:r>
            <a:endParaRPr lang="hu-HU" dirty="0">
              <a:hlinkClick r:id="rId3"/>
            </a:endParaRPr>
          </a:p>
          <a:p>
            <a:pPr algn="ctr"/>
            <a:r>
              <a:rPr lang="hu-HU" u="sng" dirty="0">
                <a:hlinkClick r:id="rId3"/>
              </a:rPr>
              <a:t>Budenz József – Wikipédia</a:t>
            </a:r>
            <a:endParaRPr lang="hu-HU" b="1" dirty="0"/>
          </a:p>
          <a:p>
            <a:endParaRPr lang="hu-HU" dirty="0">
              <a:hlinkClick r:id="rId3" tooltip="HeroSection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9268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4BF3A-5F32-292A-35F8-47148C2C1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A73DB00F-0D67-6403-5E87-7CA451B166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2070" y="161615"/>
            <a:ext cx="7923774" cy="59506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19761D21-427B-4677-AFBC-97761D644A3C}"/>
              </a:ext>
            </a:extLst>
          </p:cNvPr>
          <p:cNvSpPr txBox="1"/>
          <p:nvPr/>
        </p:nvSpPr>
        <p:spPr>
          <a:xfrm>
            <a:off x="986701" y="6173392"/>
            <a:ext cx="9288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 </a:t>
            </a:r>
            <a:r>
              <a:rPr lang="hu-HU" b="1" dirty="0"/>
              <a:t>Magyar Nyelvrokon(</a:t>
            </a:r>
            <a:r>
              <a:rPr lang="hu-HU" b="1" dirty="0" err="1"/>
              <a:t>talan</a:t>
            </a:r>
            <a:r>
              <a:rPr lang="hu-HU" b="1" dirty="0"/>
              <a:t>)</a:t>
            </a:r>
            <a:r>
              <a:rPr lang="hu-HU" b="1" dirty="0" err="1"/>
              <a:t>ság</a:t>
            </a:r>
            <a:r>
              <a:rPr lang="hu-HU" b="1" dirty="0"/>
              <a:t> Megálmodott Háza</a:t>
            </a:r>
            <a:r>
              <a:rPr lang="hu-HU" dirty="0"/>
              <a:t> … amikor még állt</a:t>
            </a:r>
          </a:p>
          <a:p>
            <a:pPr algn="ctr"/>
            <a:r>
              <a:rPr lang="hu-HU" dirty="0"/>
              <a:t>(Kép : Nimród, 2024 jan. 24.)</a:t>
            </a:r>
          </a:p>
        </p:txBody>
      </p:sp>
    </p:spTree>
    <p:extLst>
      <p:ext uri="{BB962C8B-B14F-4D97-AF65-F5344CB8AC3E}">
        <p14:creationId xmlns:p14="http://schemas.microsoft.com/office/powerpoint/2010/main" val="471051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>
            <a:extLst>
              <a:ext uri="{FF2B5EF4-FFF2-40B4-BE49-F238E27FC236}">
                <a16:creationId xmlns:a16="http://schemas.microsoft.com/office/drawing/2014/main" id="{A84C2E2C-99FD-56D6-5954-C3F27692714D}"/>
              </a:ext>
            </a:extLst>
          </p:cNvPr>
          <p:cNvSpPr txBox="1"/>
          <p:nvPr/>
        </p:nvSpPr>
        <p:spPr>
          <a:xfrm>
            <a:off x="1041991" y="671978"/>
            <a:ext cx="942611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/>
              <a:t>A </a:t>
            </a:r>
            <a:r>
              <a:rPr lang="hu-HU" sz="3200" b="1" dirty="0"/>
              <a:t>Budenz-ház</a:t>
            </a:r>
            <a:r>
              <a:rPr lang="hu-HU" sz="3200" dirty="0"/>
              <a:t>ban lehetett volna … illő helyen … a már régóta vágyott, mégis máig sem álló </a:t>
            </a:r>
          </a:p>
          <a:p>
            <a:pPr algn="ctr"/>
            <a:r>
              <a:rPr lang="hu-HU" sz="3200" dirty="0"/>
              <a:t> </a:t>
            </a:r>
            <a:r>
              <a:rPr lang="hu-HU" sz="3200" b="1" dirty="0"/>
              <a:t>Magyar Nyelvrokon(</a:t>
            </a:r>
            <a:r>
              <a:rPr lang="hu-HU" sz="3200" b="1" dirty="0" err="1"/>
              <a:t>talan</a:t>
            </a:r>
            <a:r>
              <a:rPr lang="hu-HU" sz="3200" b="1" dirty="0"/>
              <a:t>)</a:t>
            </a:r>
            <a:r>
              <a:rPr lang="hu-HU" sz="3200" b="1" dirty="0" err="1"/>
              <a:t>ság</a:t>
            </a:r>
            <a:r>
              <a:rPr lang="hu-HU" sz="3200" b="1" dirty="0"/>
              <a:t> Háza</a:t>
            </a:r>
            <a:r>
              <a:rPr lang="hu-HU" sz="3200" dirty="0"/>
              <a:t>! </a:t>
            </a:r>
          </a:p>
          <a:p>
            <a:pPr algn="ctr"/>
            <a:endParaRPr lang="hu-HU" sz="3200" dirty="0"/>
          </a:p>
          <a:p>
            <a:pPr algn="ctr"/>
            <a:r>
              <a:rPr lang="hu-HU" sz="3200" dirty="0"/>
              <a:t>Rokontalan nyelvünk távoli rokonságát a mai napig rejtélyek övezik. Ez a rendkívül bonyolult és sok kapcsolati szálon futó rokonság rég megért volna egy </a:t>
            </a:r>
            <a:r>
              <a:rPr lang="hu-HU" sz="3200" b="1" dirty="0"/>
              <a:t>Kutatóközpontot .</a:t>
            </a:r>
          </a:p>
          <a:p>
            <a:pPr algn="ctr"/>
            <a:r>
              <a:rPr lang="hu-HU" sz="3200" dirty="0"/>
              <a:t> Ez a </a:t>
            </a:r>
            <a:r>
              <a:rPr lang="hu-HU" sz="3200" b="1" i="1" dirty="0"/>
              <a:t>Budenz József Kutatóközpont </a:t>
            </a:r>
            <a:r>
              <a:rPr lang="hu-HU" sz="3200" dirty="0"/>
              <a:t>egyben az eredmények, azaz a szerteágazó rokonság föltárt újabb eredményeinek is bemutatóháza lehetett volna 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4603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68B9A42D-E7DF-EC6E-E4B7-F980A8FAF1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hu-HU"/>
          </a:p>
        </p:txBody>
      </p:sp>
      <p:sp>
        <p:nvSpPr>
          <p:cNvPr id="3" name="Téglalap 2" descr="Inline-Bild">
            <a:extLst>
              <a:ext uri="{FF2B5EF4-FFF2-40B4-BE49-F238E27FC236}">
                <a16:creationId xmlns:a16="http://schemas.microsoft.com/office/drawing/2014/main" id="{DCD76E2E-E8BB-9B75-4C6C-3D6465351A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532734-6FAC-09FB-2F0A-29DF8CE04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22FDA25-3725-B77E-4FE1-CC2F3E8DA61E}"/>
              </a:ext>
            </a:extLst>
          </p:cNvPr>
          <p:cNvSpPr txBox="1"/>
          <p:nvPr/>
        </p:nvSpPr>
        <p:spPr>
          <a:xfrm>
            <a:off x="506110" y="723014"/>
            <a:ext cx="1135982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/>
              <a:t>Nagy lehetőség volt, hogy a ház, emlékházként berendezve hirdesse Budenz életművét, </a:t>
            </a:r>
          </a:p>
          <a:p>
            <a:pPr algn="ctr"/>
            <a:r>
              <a:rPr lang="hu-HU" sz="3600" dirty="0"/>
              <a:t>az </a:t>
            </a:r>
            <a:r>
              <a:rPr lang="hu-HU" sz="3600" b="1" dirty="0"/>
              <a:t>ugor-nyelvrokonság</a:t>
            </a:r>
            <a:r>
              <a:rPr lang="hu-HU" sz="3600" dirty="0"/>
              <a:t>ot, … </a:t>
            </a:r>
          </a:p>
          <a:p>
            <a:pPr algn="ctr"/>
            <a:r>
              <a:rPr lang="hu-HU" sz="3600" dirty="0"/>
              <a:t>az általa is kutatott török … meg ugor elemekkel. </a:t>
            </a:r>
          </a:p>
          <a:p>
            <a:pPr algn="ctr"/>
            <a:r>
              <a:rPr lang="hu-HU" sz="3600" b="1" i="1" dirty="0"/>
              <a:t>A Magyar </a:t>
            </a:r>
            <a:r>
              <a:rPr lang="hu-HU" sz="3600" b="1" dirty="0"/>
              <a:t>Nyelv Háza … </a:t>
            </a:r>
            <a:r>
              <a:rPr lang="hu-HU" sz="3600" i="1" dirty="0"/>
              <a:t>/erről taníthatott volna/,</a:t>
            </a:r>
          </a:p>
          <a:p>
            <a:pPr algn="ctr"/>
            <a:r>
              <a:rPr lang="hu-HU" sz="3600" dirty="0"/>
              <a:t>nem csak Budenz </a:t>
            </a:r>
            <a:r>
              <a:rPr lang="hu-HU" sz="3600" dirty="0" err="1"/>
              <a:t>szavaival</a:t>
            </a:r>
            <a:r>
              <a:rPr lang="hu-HU" sz="3600" dirty="0"/>
              <a:t>, /</a:t>
            </a:r>
            <a:r>
              <a:rPr lang="hu-HU" sz="3600" i="1" dirty="0"/>
              <a:t>hanem</a:t>
            </a:r>
            <a:r>
              <a:rPr lang="hu-HU" sz="3600" dirty="0"/>
              <a:t>/ … </a:t>
            </a:r>
          </a:p>
          <a:p>
            <a:pPr algn="ctr"/>
            <a:r>
              <a:rPr lang="hu-HU" sz="3600" dirty="0"/>
              <a:t>azok mai alaposabb értelmezésével…, </a:t>
            </a:r>
          </a:p>
          <a:p>
            <a:pPr algn="ctr"/>
            <a:r>
              <a:rPr lang="hu-HU" sz="3600" dirty="0"/>
              <a:t>meg a nyelvtörténeti viták ütköztetéseivel is ! </a:t>
            </a:r>
          </a:p>
          <a:p>
            <a:pPr algn="ctr"/>
            <a:r>
              <a:rPr lang="hu-HU" sz="3600" dirty="0"/>
              <a:t>… Budenz élete … ebben a házban telt.</a:t>
            </a:r>
          </a:p>
          <a:p>
            <a:pPr algn="ctr"/>
            <a:r>
              <a:rPr lang="hu-HU" sz="3600" b="1" i="1" dirty="0"/>
              <a:t>Magyar Nyelvrokon(</a:t>
            </a:r>
            <a:r>
              <a:rPr lang="hu-HU" sz="3600" b="1" i="1" dirty="0" err="1"/>
              <a:t>talan</a:t>
            </a:r>
            <a:r>
              <a:rPr lang="hu-HU" sz="3600" b="1" i="1" dirty="0"/>
              <a:t>)</a:t>
            </a:r>
            <a:r>
              <a:rPr lang="hu-HU" sz="3600" b="1" i="1" dirty="0" err="1"/>
              <a:t>ság</a:t>
            </a:r>
            <a:r>
              <a:rPr lang="hu-HU" sz="3600" b="1" i="1" dirty="0"/>
              <a:t> </a:t>
            </a:r>
            <a:r>
              <a:rPr lang="hu-HU" sz="3600" i="1" dirty="0"/>
              <a:t>most lerombolt  </a:t>
            </a:r>
            <a:r>
              <a:rPr lang="hu-HU" sz="3600" b="1" i="1" dirty="0"/>
              <a:t>Házában !</a:t>
            </a:r>
            <a:r>
              <a:rPr lang="hu-HU" sz="3600" i="1" dirty="0"/>
              <a:t>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4001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hlinkClick r:id="rId2" tgtFrame="&quot;_blank&quot;"/>
            <a:extLst>
              <a:ext uri="{FF2B5EF4-FFF2-40B4-BE49-F238E27FC236}">
                <a16:creationId xmlns:a16="http://schemas.microsoft.com/office/drawing/2014/main" id="{DBFE3262-3DF8-E69E-4C98-FC50DA4D6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2569" y="67605"/>
            <a:ext cx="9777701" cy="6798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131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88983280-3BC7-5212-0B89-3286C0D2968E}"/>
              </a:ext>
            </a:extLst>
          </p:cNvPr>
          <p:cNvSpPr txBox="1"/>
          <p:nvPr/>
        </p:nvSpPr>
        <p:spPr>
          <a:xfrm>
            <a:off x="723013" y="399785"/>
            <a:ext cx="1093026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/>
              <a:t>Ki is volt Budenz József ?</a:t>
            </a:r>
          </a:p>
          <a:p>
            <a:pPr algn="ctr"/>
            <a:r>
              <a:rPr lang="hu-HU" sz="3600" dirty="0"/>
              <a:t>Német volt-e, vagy magyar …? </a:t>
            </a:r>
          </a:p>
          <a:p>
            <a:pPr algn="ctr"/>
            <a:r>
              <a:rPr lang="hu-HU" sz="3600" dirty="0"/>
              <a:t>– </a:t>
            </a:r>
            <a:r>
              <a:rPr lang="hu-HU" sz="3600" i="1" dirty="0"/>
              <a:t>„Ő akkor szerette meg nyelvünket, </a:t>
            </a:r>
          </a:p>
          <a:p>
            <a:pPr algn="ctr"/>
            <a:r>
              <a:rPr lang="hu-HU" sz="3600" i="1" dirty="0"/>
              <a:t>mikor azt üldözték, akkor csatlakozott hozzánk, mikor ellenségeink, de még egyes honfitársaink </a:t>
            </a:r>
          </a:p>
          <a:p>
            <a:pPr algn="ctr"/>
            <a:r>
              <a:rPr lang="hu-HU" sz="3600" i="1" dirty="0"/>
              <a:t>sem igen hittek jövőnkben. </a:t>
            </a:r>
          </a:p>
          <a:p>
            <a:pPr algn="ctr"/>
            <a:r>
              <a:rPr lang="hu-HU" sz="3600" b="1" i="1" dirty="0"/>
              <a:t>Magyar hazafi lett, élő bizonyossága annak, hogy </a:t>
            </a:r>
          </a:p>
          <a:p>
            <a:pPr algn="ctr"/>
            <a:r>
              <a:rPr lang="hu-HU" sz="3600" b="1" i="1" dirty="0"/>
              <a:t>nem a közös eredet, nem a faj teszi a nemzetet, </a:t>
            </a:r>
          </a:p>
          <a:p>
            <a:pPr algn="ctr"/>
            <a:r>
              <a:rPr lang="hu-HU" sz="3600" b="1" i="1" dirty="0"/>
              <a:t>hanem a nyelv, az eszmék, érzések </a:t>
            </a:r>
          </a:p>
          <a:p>
            <a:pPr algn="ctr"/>
            <a:r>
              <a:rPr lang="hu-HU" sz="3600" b="1" i="1" dirty="0"/>
              <a:t>és törekvések közössége</a:t>
            </a:r>
            <a:r>
              <a:rPr lang="hu-HU" sz="3600" i="1" dirty="0"/>
              <a:t>.”</a:t>
            </a:r>
            <a:r>
              <a:rPr lang="hu-HU" sz="3600" dirty="0"/>
              <a:t> </a:t>
            </a:r>
          </a:p>
          <a:p>
            <a:pPr algn="ctr"/>
            <a:r>
              <a:rPr lang="hu-HU" sz="3600" dirty="0"/>
              <a:t>– mondotta volt … Gyulai Pál.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5580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C146B48D-8C22-09C8-51A0-3D1543FE2F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3159" y="127590"/>
            <a:ext cx="8148985" cy="61198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71C44B24-4B52-9828-C221-42D72F6B8DC8}"/>
              </a:ext>
            </a:extLst>
          </p:cNvPr>
          <p:cNvSpPr txBox="1"/>
          <p:nvPr/>
        </p:nvSpPr>
        <p:spPr>
          <a:xfrm>
            <a:off x="3096201" y="6485860"/>
            <a:ext cx="6621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B</a:t>
            </a:r>
            <a:r>
              <a:rPr lang="hu-HU" b="1" dirty="0"/>
              <a:t>udenz-ház 2024 tavaszán (</a:t>
            </a:r>
            <a:r>
              <a:rPr lang="hu-HU" dirty="0"/>
              <a:t>Fénykép : Nimród 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2133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la">
  <a:themeElements>
    <a:clrScheme name="Custom 18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967265_TF55991576" id="{CF27E09F-5675-48D7-B53B-3F4A77BCC36A}" vid="{FA1DCE9B-510F-4AA8-819D-CA1CA7F29D92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Szélesvásznú</PresentationFormat>
  <Paragraphs>60</Paragraphs>
  <Slides>10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 2</vt:lpstr>
      <vt:lpstr>Pala</vt:lpstr>
      <vt:lpstr>In memoriam  Budenz-ház .</vt:lpstr>
      <vt:lpstr>In memoriam: BUDENZ-HÁZ Dr. Szabó László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Tóth Rajmond</dc:creator>
  <cp:lastModifiedBy>Tóth Rajmond</cp:lastModifiedBy>
  <cp:revision>1</cp:revision>
  <dcterms:modified xsi:type="dcterms:W3CDTF">2026-03-09T19:19:26Z</dcterms:modified>
</cp:coreProperties>
</file>